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56" r:id="rId2"/>
    <p:sldId id="258" r:id="rId3"/>
    <p:sldId id="257" r:id="rId4"/>
    <p:sldId id="259" r:id="rId5"/>
    <p:sldId id="260" r:id="rId6"/>
    <p:sldId id="267" r:id="rId7"/>
    <p:sldId id="266" r:id="rId8"/>
    <p:sldId id="261" r:id="rId9"/>
    <p:sldId id="268" r:id="rId10"/>
    <p:sldId id="269" r:id="rId11"/>
    <p:sldId id="270" r:id="rId12"/>
    <p:sldId id="263" r:id="rId13"/>
    <p:sldId id="265" r:id="rId14"/>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685" autoAdjust="0"/>
    <p:restoredTop sz="86335" autoAdjust="0"/>
  </p:normalViewPr>
  <p:slideViewPr>
    <p:cSldViewPr>
      <p:cViewPr>
        <p:scale>
          <a:sx n="50" d="100"/>
          <a:sy n="50" d="100"/>
        </p:scale>
        <p:origin x="-1094" y="-254"/>
      </p:cViewPr>
      <p:guideLst>
        <p:guide orient="horz" pos="2160"/>
        <p:guide pos="2880"/>
      </p:guideLst>
    </p:cSldViewPr>
  </p:slideViewPr>
  <p:outlineViewPr>
    <p:cViewPr>
      <p:scale>
        <a:sx n="33" d="100"/>
        <a:sy n="33" d="100"/>
      </p:scale>
      <p:origin x="0" y="1472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B8FF8BB8-A918-406F-BA06-15F9119D8AD7}" type="datetimeFigureOut">
              <a:rPr lang="en-US" smtClean="0"/>
              <a:pPr/>
              <a:t>9/28/2015</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7F4BBF4F-E4A3-4BE2-B085-045282C14AF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are three titles and Section 111 of Title II is what we will be discussing today in this Webinar</a:t>
            </a:r>
            <a:r>
              <a:rPr lang="en-US" baseline="0" dirty="0" smtClean="0"/>
              <a:t>. To learn about the other provisions, see the resource Fact Sheet on HR4980.</a:t>
            </a:r>
            <a:endParaRPr lang="en-US" dirty="0"/>
          </a:p>
        </p:txBody>
      </p:sp>
      <p:sp>
        <p:nvSpPr>
          <p:cNvPr id="4" name="Slide Number Placeholder 3"/>
          <p:cNvSpPr>
            <a:spLocks noGrp="1"/>
          </p:cNvSpPr>
          <p:nvPr>
            <p:ph type="sldNum" sz="quarter" idx="10"/>
          </p:nvPr>
        </p:nvSpPr>
        <p:spPr/>
        <p:txBody>
          <a:bodyPr/>
          <a:lstStyle/>
          <a:p>
            <a:fld id="{7F4BBF4F-E4A3-4BE2-B085-045282C14AF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is important</a:t>
            </a:r>
            <a:r>
              <a:rPr lang="en-US" baseline="0" dirty="0" smtClean="0"/>
              <a:t> to understand what Normalcy is before we can discuss Reasonable and Prudent Parenting. (Normalcy and the RPPS Guide June 2015) Institute for Human Services for the Ohio Child Welfare Training Program.</a:t>
            </a:r>
            <a:endParaRPr lang="en-US" dirty="0"/>
          </a:p>
        </p:txBody>
      </p:sp>
      <p:sp>
        <p:nvSpPr>
          <p:cNvPr id="4" name="Slide Number Placeholder 3"/>
          <p:cNvSpPr>
            <a:spLocks noGrp="1"/>
          </p:cNvSpPr>
          <p:nvPr>
            <p:ph type="sldNum" sz="quarter" idx="10"/>
          </p:nvPr>
        </p:nvSpPr>
        <p:spPr/>
        <p:txBody>
          <a:bodyPr/>
          <a:lstStyle/>
          <a:p>
            <a:fld id="{7F4BBF4F-E4A3-4BE2-B085-045282C14AFF}"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Standard definition taken directly</a:t>
            </a:r>
            <a:r>
              <a:rPr lang="en-US" baseline="0" dirty="0" smtClean="0"/>
              <a:t> from PL-113</a:t>
            </a:r>
            <a:endParaRPr lang="en-US" dirty="0"/>
          </a:p>
        </p:txBody>
      </p:sp>
      <p:sp>
        <p:nvSpPr>
          <p:cNvPr id="4" name="Slide Number Placeholder 3"/>
          <p:cNvSpPr>
            <a:spLocks noGrp="1"/>
          </p:cNvSpPr>
          <p:nvPr>
            <p:ph type="sldNum" sz="quarter" idx="10"/>
          </p:nvPr>
        </p:nvSpPr>
        <p:spPr/>
        <p:txBody>
          <a:bodyPr/>
          <a:lstStyle/>
          <a:p>
            <a:fld id="{7F4BBF4F-E4A3-4BE2-B085-045282C14AFF}"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taken directly from PL</a:t>
            </a:r>
            <a:r>
              <a:rPr lang="en-US" baseline="0" dirty="0" smtClean="0"/>
              <a:t> 113.</a:t>
            </a:r>
            <a:endParaRPr lang="en-US" dirty="0"/>
          </a:p>
        </p:txBody>
      </p:sp>
      <p:sp>
        <p:nvSpPr>
          <p:cNvPr id="4" name="Slide Number Placeholder 3"/>
          <p:cNvSpPr>
            <a:spLocks noGrp="1"/>
          </p:cNvSpPr>
          <p:nvPr>
            <p:ph type="sldNum" sz="quarter" idx="10"/>
          </p:nvPr>
        </p:nvSpPr>
        <p:spPr/>
        <p:txBody>
          <a:bodyPr/>
          <a:lstStyle/>
          <a:p>
            <a:fld id="{7F4BBF4F-E4A3-4BE2-B085-045282C14AFF}"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Resource parents should be aware of the Child Welfare policies on the</a:t>
            </a:r>
            <a:r>
              <a:rPr lang="en-US" baseline="0" dirty="0" smtClean="0"/>
              <a:t> DHR knowledge base.</a:t>
            </a:r>
            <a:endParaRPr lang="en-US" dirty="0"/>
          </a:p>
        </p:txBody>
      </p:sp>
      <p:sp>
        <p:nvSpPr>
          <p:cNvPr id="4" name="Slide Number Placeholder 3"/>
          <p:cNvSpPr>
            <a:spLocks noGrp="1"/>
          </p:cNvSpPr>
          <p:nvPr>
            <p:ph type="sldNum" sz="quarter" idx="10"/>
          </p:nvPr>
        </p:nvSpPr>
        <p:spPr/>
        <p:txBody>
          <a:bodyPr/>
          <a:lstStyle/>
          <a:p>
            <a:fld id="{7F4BBF4F-E4A3-4BE2-B085-045282C14AFF}"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Leave</a:t>
            </a:r>
            <a:r>
              <a:rPr lang="en-US" baseline="0" dirty="0" smtClean="0"/>
              <a:t> 5-10 minutes for question and answers </a:t>
            </a:r>
            <a:r>
              <a:rPr lang="en-US" baseline="0" smtClean="0"/>
              <a:t>to scenarios.</a:t>
            </a:r>
            <a:endParaRPr lang="en-US"/>
          </a:p>
        </p:txBody>
      </p:sp>
      <p:sp>
        <p:nvSpPr>
          <p:cNvPr id="4" name="Slide Number Placeholder 3"/>
          <p:cNvSpPr>
            <a:spLocks noGrp="1"/>
          </p:cNvSpPr>
          <p:nvPr>
            <p:ph type="sldNum" sz="quarter" idx="10"/>
          </p:nvPr>
        </p:nvSpPr>
        <p:spPr/>
        <p:txBody>
          <a:bodyPr/>
          <a:lstStyle/>
          <a:p>
            <a:fld id="{7F4BBF4F-E4A3-4BE2-B085-045282C14AFF}"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COMAR</a:t>
            </a:r>
            <a:r>
              <a:rPr lang="en-US" baseline="0" dirty="0" smtClean="0"/>
              <a:t> 07.02.25.08 will be amended under rights and responsibilities to include </a:t>
            </a:r>
            <a:r>
              <a:rPr lang="en-US" baseline="0" smtClean="0"/>
              <a:t>RPP standard.</a:t>
            </a:r>
            <a:endParaRPr lang="en-US" dirty="0"/>
          </a:p>
        </p:txBody>
      </p:sp>
      <p:sp>
        <p:nvSpPr>
          <p:cNvPr id="4" name="Slide Number Placeholder 3"/>
          <p:cNvSpPr>
            <a:spLocks noGrp="1"/>
          </p:cNvSpPr>
          <p:nvPr>
            <p:ph type="sldNum" sz="quarter" idx="10"/>
          </p:nvPr>
        </p:nvSpPr>
        <p:spPr/>
        <p:txBody>
          <a:bodyPr/>
          <a:lstStyle/>
          <a:p>
            <a:fld id="{7F4BBF4F-E4A3-4BE2-B085-045282C14AFF}"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9D34856-7F90-4477-A81C-7550554A881E}" type="datetimeFigureOut">
              <a:rPr lang="en-US" smtClean="0"/>
              <a:pPr/>
              <a:t>9/28/2015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5ADC3DE-FC59-40D0-8104-BDB472F7E0B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D34856-7F90-4477-A81C-7550554A881E}"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C3DE-FC59-40D0-8104-BDB472F7E0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D34856-7F90-4477-A81C-7550554A881E}"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C3DE-FC59-40D0-8104-BDB472F7E0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D34856-7F90-4477-A81C-7550554A881E}"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C3DE-FC59-40D0-8104-BDB472F7E0B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9D34856-7F90-4477-A81C-7550554A881E}" type="datetimeFigureOut">
              <a:rPr lang="en-US" smtClean="0"/>
              <a:pPr/>
              <a:t>9/28/2015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DC3DE-FC59-40D0-8104-BDB472F7E0B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D34856-7F90-4477-A81C-7550554A881E}"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ADC3DE-FC59-40D0-8104-BDB472F7E0B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9D34856-7F90-4477-A81C-7550554A881E}" type="datetimeFigureOut">
              <a:rPr lang="en-US" smtClean="0"/>
              <a:pPr/>
              <a:t>9/28/2015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ADC3DE-FC59-40D0-8104-BDB472F7E0B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9D34856-7F90-4477-A81C-7550554A881E}" type="datetimeFigureOut">
              <a:rPr lang="en-US" smtClean="0"/>
              <a:pPr/>
              <a:t>9/28/2015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ADC3DE-FC59-40D0-8104-BDB472F7E0B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D34856-7F90-4477-A81C-7550554A881E}" type="datetimeFigureOut">
              <a:rPr lang="en-US" smtClean="0"/>
              <a:pPr/>
              <a:t>9/28/2015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ADC3DE-FC59-40D0-8104-BDB472F7E0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9D34856-7F90-4477-A81C-7550554A881E}"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ADC3DE-FC59-40D0-8104-BDB472F7E0B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9D34856-7F90-4477-A81C-7550554A881E}" type="datetimeFigureOut">
              <a:rPr lang="en-US" smtClean="0"/>
              <a:pPr/>
              <a:t>9/28/2015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5ADC3DE-FC59-40D0-8104-BDB472F7E0B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9D34856-7F90-4477-A81C-7550554A881E}" type="datetimeFigureOut">
              <a:rPr lang="en-US" smtClean="0"/>
              <a:pPr/>
              <a:t>9/28/2015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5ADC3DE-FC59-40D0-8104-BDB472F7E0B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ongress.gov/" TargetMode="External"/><Relationship Id="rId7"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ocwtp.net/PDFs/Normalcy%20and%20RPPS%20Guide.pdf" TargetMode="External"/><Relationship Id="rId5" Type="http://schemas.openxmlformats.org/officeDocument/2006/relationships/hyperlink" Target="http://www.acf.hhs.gov/sites/default/files/cb/pi1507_attachmentb.pdf" TargetMode="External"/><Relationship Id="rId4" Type="http://schemas.openxmlformats.org/officeDocument/2006/relationships/hyperlink" Target="http://www.acf.hhs.gov/programs/cb/resource/pi150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smtClean="0"/>
              <a:t>Reasonable &amp; Prudent Parenting</a:t>
            </a:r>
            <a:endParaRPr lang="en-US" sz="4400" dirty="0"/>
          </a:p>
        </p:txBody>
      </p:sp>
      <p:sp>
        <p:nvSpPr>
          <p:cNvPr id="3" name="Subtitle 2"/>
          <p:cNvSpPr>
            <a:spLocks noGrp="1"/>
          </p:cNvSpPr>
          <p:nvPr>
            <p:ph type="subTitle" idx="1"/>
          </p:nvPr>
        </p:nvSpPr>
        <p:spPr/>
        <p:txBody>
          <a:bodyPr>
            <a:normAutofit/>
          </a:bodyPr>
          <a:lstStyle/>
          <a:p>
            <a:pPr algn="ctr"/>
            <a:r>
              <a:rPr lang="en-US" sz="4400" dirty="0" smtClean="0"/>
              <a:t>Public</a:t>
            </a:r>
            <a:r>
              <a:rPr lang="en-US" dirty="0" smtClean="0"/>
              <a:t> </a:t>
            </a:r>
            <a:r>
              <a:rPr lang="en-US" sz="4400" dirty="0" smtClean="0"/>
              <a:t>Law 113-183</a:t>
            </a:r>
          </a:p>
          <a:p>
            <a:pPr algn="ctr"/>
            <a:r>
              <a:rPr lang="en-US" sz="4400" dirty="0" smtClean="0"/>
              <a:t>H.R. 4980</a:t>
            </a:r>
          </a:p>
          <a:p>
            <a:pPr algn="l"/>
            <a:endParaRPr lang="en-US" sz="4400" dirty="0"/>
          </a:p>
        </p:txBody>
      </p:sp>
      <p:pic>
        <p:nvPicPr>
          <p:cNvPr id="4098" name="Picture 2" descr="C:\Users\AEdwards\AppData\Local\Microsoft\Windows\Temporary Internet Files\Content.IE5\4JLEUFZD\Parenting Topics[1].jpg"/>
          <p:cNvPicPr>
            <a:picLocks noChangeAspect="1" noChangeArrowheads="1"/>
          </p:cNvPicPr>
          <p:nvPr/>
        </p:nvPicPr>
        <p:blipFill>
          <a:blip r:embed="rId2" cstate="print"/>
          <a:srcRect/>
          <a:stretch>
            <a:fillRect/>
          </a:stretch>
        </p:blipFill>
        <p:spPr bwMode="auto">
          <a:xfrm>
            <a:off x="936625" y="4953000"/>
            <a:ext cx="1666875" cy="17526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the Decision: Safety</a:t>
            </a:r>
            <a:endParaRPr lang="en-US" dirty="0"/>
          </a:p>
        </p:txBody>
      </p:sp>
      <p:sp>
        <p:nvSpPr>
          <p:cNvPr id="3" name="Content Placeholder 2"/>
          <p:cNvSpPr>
            <a:spLocks noGrp="1"/>
          </p:cNvSpPr>
          <p:nvPr>
            <p:ph idx="1"/>
          </p:nvPr>
        </p:nvSpPr>
        <p:spPr/>
        <p:txBody>
          <a:bodyPr>
            <a:normAutofit/>
          </a:bodyPr>
          <a:lstStyle/>
          <a:p>
            <a:pPr marL="274320" lvl="2" indent="-274320">
              <a:buClr>
                <a:schemeClr val="accent3"/>
              </a:buClr>
              <a:buSzPct val="95000"/>
            </a:pPr>
            <a:r>
              <a:rPr lang="en-US" sz="2800" dirty="0" smtClean="0"/>
              <a:t>Is the activity safe? </a:t>
            </a:r>
          </a:p>
          <a:p>
            <a:pPr marL="274320" lvl="2" indent="-274320">
              <a:buClr>
                <a:schemeClr val="accent3"/>
              </a:buClr>
              <a:buSzPct val="95000"/>
            </a:pPr>
            <a:r>
              <a:rPr lang="en-US" sz="2800" dirty="0" smtClean="0"/>
              <a:t>What are the risks associated with the activity?</a:t>
            </a:r>
          </a:p>
          <a:p>
            <a:pPr marL="274320" lvl="2" indent="-274320">
              <a:buClr>
                <a:schemeClr val="accent3"/>
              </a:buClr>
              <a:buSzPct val="95000"/>
            </a:pPr>
            <a:r>
              <a:rPr lang="en-US" sz="2800" dirty="0" smtClean="0"/>
              <a:t>Is the activity in line with the agency’s policies and procedures?</a:t>
            </a:r>
          </a:p>
          <a:p>
            <a:pPr marL="274320" lvl="2" indent="-274320">
              <a:buClr>
                <a:schemeClr val="accent3"/>
              </a:buClr>
              <a:buSzPct val="95000"/>
            </a:pPr>
            <a:r>
              <a:rPr lang="en-US" sz="2800" dirty="0" smtClean="0"/>
              <a:t>What are the legal or policy barriers (curfew, learner's permit)</a:t>
            </a:r>
          </a:p>
          <a:p>
            <a:pPr marL="274320" lvl="2" indent="-274320">
              <a:buClr>
                <a:schemeClr val="accent3"/>
              </a:buClr>
              <a:buSzPct val="95000"/>
            </a:pPr>
            <a:r>
              <a:rPr lang="en-US" sz="2800" dirty="0" smtClean="0"/>
              <a:t>What level of supervision does the activity require?</a:t>
            </a:r>
          </a:p>
          <a:p>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Making the Decision: “Normalcy”</a:t>
            </a:r>
            <a:endParaRPr lang="en-US" dirty="0"/>
          </a:p>
        </p:txBody>
      </p:sp>
      <p:sp>
        <p:nvSpPr>
          <p:cNvPr id="3" name="Content Placeholder 2"/>
          <p:cNvSpPr>
            <a:spLocks noGrp="1"/>
          </p:cNvSpPr>
          <p:nvPr>
            <p:ph idx="1"/>
          </p:nvPr>
        </p:nvSpPr>
        <p:spPr/>
        <p:txBody>
          <a:bodyPr>
            <a:normAutofit/>
          </a:bodyPr>
          <a:lstStyle/>
          <a:p>
            <a:pPr marL="274320" lvl="2" indent="-274320">
              <a:buClr>
                <a:schemeClr val="accent3"/>
              </a:buClr>
              <a:buSzPct val="95000"/>
            </a:pPr>
            <a:r>
              <a:rPr lang="en-US" sz="2800" dirty="0" smtClean="0"/>
              <a:t>Does the activity encourage the child’s emotional growth?</a:t>
            </a:r>
          </a:p>
          <a:p>
            <a:pPr marL="274320" lvl="2" indent="-274320">
              <a:buClr>
                <a:schemeClr val="accent3"/>
              </a:buClr>
              <a:buSzPct val="95000"/>
            </a:pPr>
            <a:r>
              <a:rPr lang="en-US" sz="2800" dirty="0" smtClean="0"/>
              <a:t>Does the activity encourage social or cultural interaction?</a:t>
            </a:r>
          </a:p>
          <a:p>
            <a:pPr marL="274320" lvl="2" indent="-274320">
              <a:buClr>
                <a:schemeClr val="accent3"/>
              </a:buClr>
              <a:buSzPct val="95000"/>
            </a:pPr>
            <a:r>
              <a:rPr lang="en-US" sz="2800" dirty="0" smtClean="0"/>
              <a:t>Is the activity in the child’s best </a:t>
            </a:r>
            <a:r>
              <a:rPr lang="en-US" sz="2800" dirty="0" smtClean="0"/>
              <a:t>interest?</a:t>
            </a:r>
            <a:endParaRPr lang="en-US" sz="2800" dirty="0" smtClean="0"/>
          </a:p>
          <a:p>
            <a:pPr marL="274320" lvl="2" indent="-274320">
              <a:buClr>
                <a:schemeClr val="accent3"/>
              </a:buClr>
              <a:buSzPct val="95000"/>
            </a:pPr>
            <a:r>
              <a:rPr lang="en-US" sz="2800" dirty="0" smtClean="0"/>
              <a:t>Does the activity promote the child’s well-being?</a:t>
            </a:r>
          </a:p>
          <a:p>
            <a:r>
              <a:rPr lang="en-US" sz="2800" dirty="0" smtClean="0"/>
              <a:t>Does the activity promote “normalcy” for the child?</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Question and Answer Session</a:t>
            </a:r>
            <a:endParaRPr lang="en-US" sz="4000" dirty="0"/>
          </a:p>
        </p:txBody>
      </p:sp>
      <p:sp>
        <p:nvSpPr>
          <p:cNvPr id="3" name="Content Placeholder 2"/>
          <p:cNvSpPr>
            <a:spLocks noGrp="1"/>
          </p:cNvSpPr>
          <p:nvPr>
            <p:ph idx="1"/>
          </p:nvPr>
        </p:nvSpPr>
        <p:spPr/>
        <p:txBody>
          <a:bodyPr>
            <a:noAutofit/>
          </a:bodyPr>
          <a:lstStyle/>
          <a:p>
            <a:r>
              <a:rPr lang="en-US" sz="1600" dirty="0" smtClean="0"/>
              <a:t>Amy is 16 years old and a good student in school. She has been in the home for almost one year now and would like to have her curfew extended from 11:00 p.m. to 12:00 </a:t>
            </a:r>
            <a:r>
              <a:rPr lang="en-US" sz="1600" dirty="0" smtClean="0"/>
              <a:t>a.m</a:t>
            </a:r>
            <a:r>
              <a:rPr lang="en-US" sz="1600" dirty="0" smtClean="0"/>
              <a:t>. on the weekends. How would you apply the standard?</a:t>
            </a:r>
          </a:p>
          <a:p>
            <a:r>
              <a:rPr lang="en-US" sz="1600" dirty="0" smtClean="0"/>
              <a:t>Tommy is 12 years old and fairly new to foster care. He is diagnosed with ADHD but is compliant with his medication. He has befriended the neighbor’s 13 year old son and would like to stay over for the weekend. The resource parent and the neighbor are good friends. How would  you apply the standard?</a:t>
            </a:r>
          </a:p>
          <a:p>
            <a:r>
              <a:rPr lang="en-US" sz="1600" dirty="0" smtClean="0"/>
              <a:t>Russell is 6 years old and suffers from low-self esteem. He has been in foster care since he was 1 and residing in the same resource home. His foster family wants him to attend a soccer camp at the local recreation center but is struggling with whether or not it is a good idea. How can the resource worker assist the family in making a good decision?</a:t>
            </a:r>
          </a:p>
          <a:p>
            <a:r>
              <a:rPr lang="en-US" sz="1600" dirty="0" smtClean="0"/>
              <a:t> Mary is 18 years old and has just graduated from high school.  She will be attending college in the fall.  She is employed part-time and has a car. She would like to go to Ocean City with friends for the weekend. She has proven to be very responsible but her foster mother is uncomfortable with making this decision. How can the resource worker assist with making this decision?</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References</a:t>
            </a:r>
            <a:endParaRPr lang="en-US" sz="4000" dirty="0"/>
          </a:p>
        </p:txBody>
      </p:sp>
      <p:sp>
        <p:nvSpPr>
          <p:cNvPr id="3" name="Content Placeholder 2"/>
          <p:cNvSpPr>
            <a:spLocks noGrp="1"/>
          </p:cNvSpPr>
          <p:nvPr>
            <p:ph idx="1"/>
          </p:nvPr>
        </p:nvSpPr>
        <p:spPr/>
        <p:txBody>
          <a:bodyPr/>
          <a:lstStyle/>
          <a:p>
            <a:endParaRPr lang="en-US" sz="2000" dirty="0" smtClean="0">
              <a:hlinkClick r:id="rId3"/>
            </a:endParaRPr>
          </a:p>
          <a:p>
            <a:endParaRPr lang="en-US" sz="2000" dirty="0" smtClean="0">
              <a:hlinkClick r:id="rId3"/>
            </a:endParaRPr>
          </a:p>
          <a:p>
            <a:r>
              <a:rPr lang="en-US" sz="2000" dirty="0" smtClean="0">
                <a:hlinkClick r:id="rId3"/>
              </a:rPr>
              <a:t>www.congress.gov</a:t>
            </a:r>
            <a:r>
              <a:rPr lang="en-US" sz="2000" dirty="0" smtClean="0"/>
              <a:t> (Pl 113-183) (H.R.4980)</a:t>
            </a:r>
          </a:p>
          <a:p>
            <a:r>
              <a:rPr lang="en-US" sz="2000" dirty="0" smtClean="0">
                <a:hlinkClick r:id="rId4"/>
              </a:rPr>
              <a:t>http://www.acf.hhs.gov/programs/cb/resource/pi1507</a:t>
            </a:r>
            <a:endParaRPr lang="en-US" sz="2000" dirty="0" smtClean="0"/>
          </a:p>
          <a:p>
            <a:r>
              <a:rPr lang="en-US" sz="2000" dirty="0" smtClean="0">
                <a:hlinkClick r:id="rId5"/>
              </a:rPr>
              <a:t>http://www.acf.hhs.gov/sites/default/files/cb/pi1507_attachmentb.pdf</a:t>
            </a:r>
            <a:endParaRPr lang="en-US" sz="2000" dirty="0" smtClean="0"/>
          </a:p>
          <a:p>
            <a:r>
              <a:rPr lang="en-US" sz="1800" dirty="0" smtClean="0">
                <a:hlinkClick r:id="rId6"/>
              </a:rPr>
              <a:t>http://www.ocwtp.net/PDFs/Normalcy%20and%20RPPS%20Guide.pdf</a:t>
            </a:r>
            <a:endParaRPr lang="en-US" sz="1800" dirty="0" smtClean="0"/>
          </a:p>
          <a:p>
            <a:endParaRPr lang="en-US" sz="2000" dirty="0" smtClean="0"/>
          </a:p>
          <a:p>
            <a:pPr algn="ctr"/>
            <a:endParaRPr lang="en-US" sz="2000" dirty="0" smtClean="0"/>
          </a:p>
          <a:p>
            <a:pPr algn="ctr"/>
            <a:endParaRPr lang="en-US" dirty="0"/>
          </a:p>
        </p:txBody>
      </p:sp>
      <p:pic>
        <p:nvPicPr>
          <p:cNvPr id="2051" name="Picture 3" descr="C:\Users\AEdwards\AppData\Local\Microsoft\Windows\Temporary Internet Files\Content.IE5\D1XOCG9C\parenting-150x150[1].jpg"/>
          <p:cNvPicPr>
            <a:picLocks noChangeAspect="1" noChangeArrowheads="1"/>
          </p:cNvPicPr>
          <p:nvPr/>
        </p:nvPicPr>
        <p:blipFill>
          <a:blip r:embed="rId7" cstate="print"/>
          <a:srcRect/>
          <a:stretch>
            <a:fillRect/>
          </a:stretch>
        </p:blipFill>
        <p:spPr bwMode="auto">
          <a:xfrm>
            <a:off x="3905250" y="4581525"/>
            <a:ext cx="1428750" cy="142875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Background Information</a:t>
            </a:r>
            <a:endParaRPr lang="en-US" sz="4000" dirty="0"/>
          </a:p>
        </p:txBody>
      </p:sp>
      <p:sp>
        <p:nvSpPr>
          <p:cNvPr id="3" name="Content Placeholder 2"/>
          <p:cNvSpPr>
            <a:spLocks noGrp="1"/>
          </p:cNvSpPr>
          <p:nvPr>
            <p:ph idx="1"/>
          </p:nvPr>
        </p:nvSpPr>
        <p:spPr/>
        <p:txBody>
          <a:bodyPr>
            <a:normAutofit/>
          </a:bodyPr>
          <a:lstStyle/>
          <a:p>
            <a:r>
              <a:rPr lang="en-US" sz="2400" dirty="0" smtClean="0"/>
              <a:t>In September of 2014, </a:t>
            </a:r>
            <a:r>
              <a:rPr lang="en-US" sz="2400" dirty="0" smtClean="0"/>
              <a:t>Congress </a:t>
            </a:r>
            <a:r>
              <a:rPr lang="en-US" sz="2400" dirty="0" smtClean="0"/>
              <a:t>passed the “Preventing Sex Trafficking and Strengthening Families” Act. </a:t>
            </a:r>
          </a:p>
          <a:p>
            <a:r>
              <a:rPr lang="en-US" sz="2400" dirty="0" smtClean="0"/>
              <a:t>This act established the “reasonable and prudent parent” standard.</a:t>
            </a:r>
          </a:p>
          <a:p>
            <a:r>
              <a:rPr lang="en-US" sz="2400" dirty="0" smtClean="0"/>
              <a:t>SSA has been directed to ensure that resource parents are trained on the “reasonable and prudent parent” standard and to ensure that resource applicants as well as existing resource parents, are knowledgeable of the standard and able to apply the standard appropriately to youth in their care.</a:t>
            </a:r>
          </a:p>
          <a:p>
            <a:endParaRPr lang="en-US"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Why is this standard important?</a:t>
            </a:r>
            <a:endParaRPr lang="en-US" sz="4000" dirty="0"/>
          </a:p>
        </p:txBody>
      </p:sp>
      <p:sp>
        <p:nvSpPr>
          <p:cNvPr id="3" name="Content Placeholder 2"/>
          <p:cNvSpPr>
            <a:spLocks noGrp="1"/>
          </p:cNvSpPr>
          <p:nvPr>
            <p:ph idx="1"/>
          </p:nvPr>
        </p:nvSpPr>
        <p:spPr/>
        <p:txBody>
          <a:bodyPr>
            <a:normAutofit/>
          </a:bodyPr>
          <a:lstStyle/>
          <a:p>
            <a:r>
              <a:rPr lang="en-US" sz="2000" dirty="0" smtClean="0"/>
              <a:t>It is important to instill a sense of “normalcy” and to avoid the social stigma often attached to children for being in foster care.</a:t>
            </a:r>
          </a:p>
          <a:p>
            <a:r>
              <a:rPr lang="en-US" sz="2000" dirty="0" smtClean="0"/>
              <a:t>“Normalcy” is ensuring a child’s range of experiences while in foster care are typical of the range of experiences of any child of the same age.</a:t>
            </a:r>
          </a:p>
          <a:p>
            <a:r>
              <a:rPr lang="en-US" sz="2000" dirty="0" smtClean="0"/>
              <a:t>The following activities are examples of some age/developmentally appropriate cultural, social, enrichment, and/or extracurricular activities:</a:t>
            </a:r>
          </a:p>
          <a:p>
            <a:pPr lvl="1"/>
            <a:r>
              <a:rPr lang="en-US" sz="1800" dirty="0" smtClean="0"/>
              <a:t>Ability to participate in an after school </a:t>
            </a:r>
            <a:r>
              <a:rPr lang="en-US" sz="1800" dirty="0" smtClean="0"/>
              <a:t>activity. </a:t>
            </a:r>
            <a:endParaRPr lang="en-US" sz="1800" dirty="0" smtClean="0"/>
          </a:p>
          <a:p>
            <a:pPr lvl="1"/>
            <a:r>
              <a:rPr lang="en-US" sz="1800" dirty="0" smtClean="0"/>
              <a:t>Ability to stay overnight at a friend’s house.</a:t>
            </a:r>
          </a:p>
          <a:p>
            <a:pPr lvl="1"/>
            <a:r>
              <a:rPr lang="en-US" sz="1800" dirty="0" smtClean="0"/>
              <a:t>Ability to date when it’s age appropriate.</a:t>
            </a:r>
          </a:p>
          <a:p>
            <a:pPr lvl="1"/>
            <a:r>
              <a:rPr lang="en-US" sz="1800" dirty="0" smtClean="0"/>
              <a:t>Ability to participate in holiday and historical observances.</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What does the “Reasonable and Prudent Parent” standard mean?</a:t>
            </a:r>
            <a:endParaRPr lang="en-US" sz="4000" dirty="0"/>
          </a:p>
        </p:txBody>
      </p:sp>
      <p:sp>
        <p:nvSpPr>
          <p:cNvPr id="3" name="Content Placeholder 2"/>
          <p:cNvSpPr>
            <a:spLocks noGrp="1"/>
          </p:cNvSpPr>
          <p:nvPr>
            <p:ph idx="1"/>
          </p:nvPr>
        </p:nvSpPr>
        <p:spPr/>
        <p:txBody>
          <a:bodyPr>
            <a:normAutofit/>
          </a:bodyPr>
          <a:lstStyle/>
          <a:p>
            <a:r>
              <a:rPr lang="en-US" sz="2000" dirty="0" smtClean="0"/>
              <a:t>The standard is characterized by careful and sensible parental decisions that maintain a child’s health, safety, and best interests while at the same time encouraging the child’s emotional and developmental growth, that a caregiver (resource parent) must use when determining whether to allow a child in foster care under the responsibility of the state to participate in extracurricular, enrichment, cultural and social activities.   This standard applies to all children in out of home care</a:t>
            </a:r>
            <a:r>
              <a:rPr lang="en-US" sz="2000" smtClean="0"/>
              <a:t>.  </a:t>
            </a:r>
            <a:endParaRPr lang="en-US" sz="2000" dirty="0" smtClean="0"/>
          </a:p>
          <a:p>
            <a:endParaRPr lang="en-US" sz="2000" dirty="0" smtClean="0"/>
          </a:p>
          <a:p>
            <a:endParaRPr lang="en-US" sz="2000" dirty="0" smtClean="0"/>
          </a:p>
        </p:txBody>
      </p:sp>
      <p:pic>
        <p:nvPicPr>
          <p:cNvPr id="3074" name="Picture 2" descr="C:\Users\AEdwards\AppData\Local\Microsoft\Windows\Temporary Internet Files\Content.IE5\P6V3F2JN\NotesOnParenting_Banner2011[1].png"/>
          <p:cNvPicPr>
            <a:picLocks noChangeAspect="1" noChangeArrowheads="1"/>
          </p:cNvPicPr>
          <p:nvPr/>
        </p:nvPicPr>
        <p:blipFill>
          <a:blip r:embed="rId3" cstate="print"/>
          <a:srcRect/>
          <a:stretch>
            <a:fillRect/>
          </a:stretch>
        </p:blipFill>
        <p:spPr bwMode="auto">
          <a:xfrm>
            <a:off x="1212850" y="4765674"/>
            <a:ext cx="1328738" cy="110172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What does the term “age or developmentally-appropriate” mean?</a:t>
            </a:r>
            <a:endParaRPr lang="en-US" sz="4000" dirty="0"/>
          </a:p>
        </p:txBody>
      </p:sp>
      <p:sp>
        <p:nvSpPr>
          <p:cNvPr id="3" name="Content Placeholder 2"/>
          <p:cNvSpPr>
            <a:spLocks noGrp="1"/>
          </p:cNvSpPr>
          <p:nvPr>
            <p:ph idx="1"/>
          </p:nvPr>
        </p:nvSpPr>
        <p:spPr/>
        <p:txBody>
          <a:bodyPr>
            <a:normAutofit/>
          </a:bodyPr>
          <a:lstStyle/>
          <a:p>
            <a:r>
              <a:rPr lang="en-US" sz="2000" dirty="0" smtClean="0"/>
              <a:t>Activities or items that are generally accepted as suitable for children of the same chronological age or level of maturity or that are determined to be developmentally-appropriate for a child, based on the development of cognitive, emotional, physical, and behavioral capacities that are typical for an age or age group; and</a:t>
            </a:r>
          </a:p>
          <a:p>
            <a:endParaRPr lang="en-US" sz="2000" dirty="0" smtClean="0"/>
          </a:p>
          <a:p>
            <a:r>
              <a:rPr lang="en-US" sz="2000" dirty="0" smtClean="0"/>
              <a:t>In the case of a specific child, activities or items that are suitable for the child based on the developmental stages attained by the child with respect to the cognitive, emotional, physical, and behavioral capacities of the child.</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u="sng" dirty="0" smtClean="0"/>
              <a:t>Reasonable and Prudent Parent Responsibilities</a:t>
            </a:r>
            <a:endParaRPr lang="en-US" sz="3200" u="sng" dirty="0"/>
          </a:p>
        </p:txBody>
      </p:sp>
      <p:sp>
        <p:nvSpPr>
          <p:cNvPr id="3" name="Content Placeholder 2"/>
          <p:cNvSpPr>
            <a:spLocks noGrp="1"/>
          </p:cNvSpPr>
          <p:nvPr>
            <p:ph idx="1"/>
          </p:nvPr>
        </p:nvSpPr>
        <p:spPr/>
        <p:txBody>
          <a:bodyPr>
            <a:normAutofit fontScale="77500" lnSpcReduction="20000"/>
          </a:bodyPr>
          <a:lstStyle/>
          <a:p>
            <a:r>
              <a:rPr lang="en-US" sz="2800" dirty="0" smtClean="0"/>
              <a:t>The resource parent has been given the authority to make parental decisions concerning youth placed in their care.</a:t>
            </a:r>
          </a:p>
          <a:p>
            <a:r>
              <a:rPr lang="en-US" sz="2800" dirty="0" smtClean="0"/>
              <a:t>Resource parents should be able to demonstrate how they are utilizing the reasonable and prudent standard with youth in their care.</a:t>
            </a:r>
          </a:p>
          <a:p>
            <a:pPr lvl="1"/>
            <a:r>
              <a:rPr lang="en-US" dirty="0" smtClean="0"/>
              <a:t>This means that they have the knowledge to make appropriate decisions utilizing the agency’s policies and procedures as a guide.</a:t>
            </a:r>
          </a:p>
          <a:p>
            <a:r>
              <a:rPr lang="en-US" sz="2800" dirty="0" smtClean="0"/>
              <a:t>Resource parents are responsible for utilizing the decision making tools from Pride In-Service and Pre-Service training to ensure that the “reasonable and prudent” parent  decisions are in the child’s best interest.</a:t>
            </a:r>
          </a:p>
          <a:p>
            <a:r>
              <a:rPr lang="en-US" sz="2800" dirty="0" smtClean="0"/>
              <a:t>The agency worker for the child and resource parent are responsible for documenting that the resource parent has demonstrated reasonable and prudent parenting in making decisions for the youth in their care.</a:t>
            </a:r>
          </a:p>
          <a:p>
            <a:endParaRPr lang="en-US" sz="2400" dirty="0" smtClean="0"/>
          </a:p>
          <a:p>
            <a:endParaRPr lang="en-US" sz="2800"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Applying “Reasonable and Prudent Parent” Standard for Resource Parents </a:t>
            </a:r>
            <a:endParaRPr lang="en-US" sz="3200" dirty="0"/>
          </a:p>
        </p:txBody>
      </p:sp>
      <p:sp>
        <p:nvSpPr>
          <p:cNvPr id="3" name="Content Placeholder 2"/>
          <p:cNvSpPr>
            <a:spLocks noGrp="1"/>
          </p:cNvSpPr>
          <p:nvPr>
            <p:ph idx="1"/>
          </p:nvPr>
        </p:nvSpPr>
        <p:spPr/>
        <p:txBody>
          <a:bodyPr>
            <a:normAutofit/>
          </a:bodyPr>
          <a:lstStyle/>
          <a:p>
            <a:r>
              <a:rPr lang="en-US" sz="2800" dirty="0" smtClean="0"/>
              <a:t>Resource parents are to make sound decisions for the youth in their care regarding social activities such as dating, overnight visits with friends/family, babysitting, etc…</a:t>
            </a:r>
          </a:p>
          <a:p>
            <a:r>
              <a:rPr lang="en-US" sz="2800" dirty="0" smtClean="0"/>
              <a:t>Resource parents are to encourage children to participate in age-appropriate activities that may interest the youth such as sports, after school clubs, church groups, cultural activities, community events etc….</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noAutofit/>
          </a:bodyPr>
          <a:lstStyle/>
          <a:p>
            <a:pPr algn="ctr"/>
            <a:r>
              <a:rPr lang="en-US" sz="2800" dirty="0" smtClean="0"/>
              <a:t>How to make parental decisions when applying the “reasonable and prudent  parent” standard.</a:t>
            </a:r>
            <a:endParaRPr lang="en-US" sz="2800" dirty="0"/>
          </a:p>
        </p:txBody>
      </p:sp>
      <p:sp>
        <p:nvSpPr>
          <p:cNvPr id="3" name="Subtitle 2"/>
          <p:cNvSpPr>
            <a:spLocks noGrp="1"/>
          </p:cNvSpPr>
          <p:nvPr>
            <p:ph idx="1"/>
          </p:nvPr>
        </p:nvSpPr>
        <p:spPr>
          <a:xfrm>
            <a:off x="457200" y="1676400"/>
            <a:ext cx="8229600" cy="4648200"/>
          </a:xfrm>
        </p:spPr>
        <p:txBody>
          <a:bodyPr>
            <a:noAutofit/>
          </a:bodyPr>
          <a:lstStyle/>
          <a:p>
            <a:endParaRPr lang="en-US" sz="1600" dirty="0" smtClean="0"/>
          </a:p>
          <a:p>
            <a:r>
              <a:rPr lang="en-US" sz="4400" dirty="0" smtClean="0"/>
              <a:t>The following areas should be taken into consideration:</a:t>
            </a:r>
          </a:p>
          <a:p>
            <a:pPr lvl="1"/>
            <a:r>
              <a:rPr lang="en-US" sz="4400" dirty="0" smtClean="0"/>
              <a:t>Maturity</a:t>
            </a:r>
          </a:p>
          <a:p>
            <a:pPr lvl="1"/>
            <a:r>
              <a:rPr lang="en-US" sz="4400" dirty="0" smtClean="0"/>
              <a:t>Safety</a:t>
            </a:r>
          </a:p>
          <a:p>
            <a:pPr lvl="1"/>
            <a:r>
              <a:rPr lang="en-US" sz="4400" dirty="0" smtClean="0"/>
              <a:t>“Normalcy”</a:t>
            </a:r>
          </a:p>
          <a:p>
            <a:endParaRPr lang="en-US" sz="1600" dirty="0" smtClean="0"/>
          </a:p>
          <a:p>
            <a:endParaRPr lang="en-US"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the Decision: Maturity</a:t>
            </a:r>
            <a:endParaRPr lang="en-US" dirty="0"/>
          </a:p>
        </p:txBody>
      </p:sp>
      <p:sp>
        <p:nvSpPr>
          <p:cNvPr id="3" name="Content Placeholder 2"/>
          <p:cNvSpPr>
            <a:spLocks noGrp="1"/>
          </p:cNvSpPr>
          <p:nvPr>
            <p:ph idx="1"/>
          </p:nvPr>
        </p:nvSpPr>
        <p:spPr/>
        <p:txBody>
          <a:bodyPr>
            <a:normAutofit/>
          </a:bodyPr>
          <a:lstStyle/>
          <a:p>
            <a:pPr lvl="1"/>
            <a:r>
              <a:rPr lang="en-US" dirty="0" smtClean="0"/>
              <a:t>The following are examples of questions to consider when applying this standard:</a:t>
            </a:r>
          </a:p>
          <a:p>
            <a:pPr lvl="1"/>
            <a:r>
              <a:rPr lang="en-US" dirty="0" smtClean="0"/>
              <a:t>What is the child’s age?</a:t>
            </a:r>
          </a:p>
          <a:p>
            <a:pPr lvl="1"/>
            <a:r>
              <a:rPr lang="en-US" dirty="0" smtClean="0"/>
              <a:t>What is the child’s developmental level?</a:t>
            </a:r>
          </a:p>
          <a:p>
            <a:pPr lvl="1"/>
            <a:r>
              <a:rPr lang="en-US" dirty="0" smtClean="0"/>
              <a:t> What is the child’s maturity level? </a:t>
            </a:r>
          </a:p>
          <a:p>
            <a:pPr lvl="1"/>
            <a:r>
              <a:rPr lang="en-US" dirty="0" smtClean="0"/>
              <a:t>Is the youth able to make decisions that are appropriate?</a:t>
            </a:r>
          </a:p>
          <a:p>
            <a:pPr lvl="1"/>
            <a:r>
              <a:rPr lang="en-US" dirty="0" smtClean="0"/>
              <a:t>What is the child’s behavioral history and ability?</a:t>
            </a:r>
          </a:p>
          <a:p>
            <a:pPr lvl="1"/>
            <a:r>
              <a:rPr lang="en-US" dirty="0" smtClean="0"/>
              <a:t>What level of supervision does the child require?</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468</TotalTime>
  <Words>1239</Words>
  <Application>Microsoft Office PowerPoint</Application>
  <PresentationFormat>On-screen Show (4:3)</PresentationFormat>
  <Paragraphs>84</Paragraphs>
  <Slides>13</Slides>
  <Notes>7</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Reasonable &amp; Prudent Parenting</vt:lpstr>
      <vt:lpstr>Background Information</vt:lpstr>
      <vt:lpstr>Why is this standard important?</vt:lpstr>
      <vt:lpstr>What does the “Reasonable and Prudent Parent” standard mean?</vt:lpstr>
      <vt:lpstr>What does the term “age or developmentally-appropriate” mean?</vt:lpstr>
      <vt:lpstr>Reasonable and Prudent Parent Responsibilities</vt:lpstr>
      <vt:lpstr>Applying “Reasonable and Prudent Parent” Standard for Resource Parents </vt:lpstr>
      <vt:lpstr>How to make parental decisions when applying the “reasonable and prudent  parent” standard.</vt:lpstr>
      <vt:lpstr>Making the Decision: Maturity</vt:lpstr>
      <vt:lpstr>Making the Decision: Safety</vt:lpstr>
      <vt:lpstr>Making the Decision: “Normalcy”</vt:lpstr>
      <vt:lpstr>Question and Answer Session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Reasonable &amp; Prudent Parenting</dc:title>
  <dc:creator>DHRAdmin</dc:creator>
  <cp:lastModifiedBy>DHRAdmin</cp:lastModifiedBy>
  <cp:revision>76</cp:revision>
  <dcterms:created xsi:type="dcterms:W3CDTF">2015-09-10T19:38:04Z</dcterms:created>
  <dcterms:modified xsi:type="dcterms:W3CDTF">2015-09-28T16:00:55Z</dcterms:modified>
</cp:coreProperties>
</file>